
<file path=[Content_Types].xml><?xml version="1.0" encoding="utf-8"?>
<Types xmlns="http://schemas.openxmlformats.org/package/2006/content-types">
  <Override PartName="/ppt/charts/chart1.xml" ContentType="application/vnd.openxmlformats-officedocument.drawingml.chart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40" d="100"/>
          <a:sy n="140" d="100"/>
        </p:scale>
        <p:origin x="-7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parafina:Documents:Microsoft%20User%20Data:Office%202008%20AutoRecovery:presentation%20(version%201).xlsb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/>
      <c:pieChart>
        <c:varyColors val="1"/>
        <c:ser>
          <c:idx val="0"/>
          <c:order val="0"/>
          <c:dLbls>
            <c:dLbl>
              <c:idx val="0"/>
              <c:layout/>
              <c:dLblPos val="bestFit"/>
              <c:showCatName val="1"/>
              <c:showPercent val="1"/>
            </c:dLbl>
            <c:dLbl>
              <c:idx val="1"/>
              <c:layout/>
              <c:dLblPos val="bestFit"/>
              <c:showCatName val="1"/>
              <c:showPercent val="1"/>
            </c:dLbl>
            <c:dLbl>
              <c:idx val="2"/>
              <c:layout/>
              <c:dLblPos val="bestFit"/>
              <c:showCatName val="1"/>
              <c:showPercent val="1"/>
            </c:dLbl>
            <c:dLbl>
              <c:idx val="3"/>
              <c:layout/>
              <c:dLblPos val="bestFit"/>
              <c:showCatName val="1"/>
              <c:showPercent val="1"/>
            </c:dLbl>
            <c:dLbl>
              <c:idx val="4"/>
              <c:layout/>
              <c:dLblPos val="bestFit"/>
              <c:showCatName val="1"/>
              <c:showPercent val="1"/>
            </c:dLbl>
            <c:dLbl>
              <c:idx val="5"/>
              <c:layout/>
              <c:dLblPos val="bestFit"/>
              <c:showCatName val="1"/>
              <c:showPercent val="1"/>
            </c:dLbl>
            <c:dLbl>
              <c:idx val="6"/>
              <c:layout/>
              <c:dLblPos val="bestFit"/>
              <c:showCatName val="1"/>
              <c:showPercent val="1"/>
            </c:dLbl>
            <c:dLbl>
              <c:idx val="7"/>
              <c:layout/>
              <c:dLblPos val="bestFit"/>
              <c:showCatName val="1"/>
              <c:showPercent val="1"/>
            </c:dLbl>
            <c:dLbl>
              <c:idx val="8"/>
              <c:layout/>
              <c:dLblPos val="bestFit"/>
              <c:showCatName val="1"/>
              <c:showPercent val="1"/>
            </c:dLbl>
            <c:dLbl>
              <c:idx val="9"/>
              <c:layout/>
              <c:dLblPos val="bestFit"/>
              <c:showCatName val="1"/>
              <c:showPercent val="1"/>
            </c:dLbl>
            <c:dLbl>
              <c:idx val="10"/>
              <c:layout/>
              <c:dLblPos val="bestFit"/>
              <c:showCatName val="1"/>
              <c:showPercent val="1"/>
            </c:dLbl>
            <c:dLbl>
              <c:idx val="11"/>
              <c:layout/>
              <c:dLblPos val="bestFit"/>
              <c:showCatName val="1"/>
              <c:showPercent val="1"/>
            </c:dLbl>
            <c:dLbl>
              <c:idx val="12"/>
              <c:layout/>
              <c:dLblPos val="bestFit"/>
              <c:showCatName val="1"/>
              <c:showPercent val="1"/>
            </c:dLbl>
            <c:dLbl>
              <c:idx val="13"/>
              <c:layout/>
              <c:dLblPos val="bestFit"/>
              <c:showCatName val="1"/>
              <c:showPercent val="1"/>
            </c:dLbl>
            <c:dLbl>
              <c:idx val="14"/>
              <c:layout/>
              <c:dLblPos val="bestFit"/>
              <c:showCatName val="1"/>
              <c:showPercent val="1"/>
            </c:dLbl>
            <c:dLbl>
              <c:idx val="15"/>
              <c:layout/>
              <c:dLblPos val="bestFit"/>
              <c:showCatName val="1"/>
              <c:showPercent val="1"/>
            </c:dLbl>
            <c:dLbl>
              <c:idx val="16"/>
              <c:layout/>
              <c:dLblPos val="bestFit"/>
              <c:showCatName val="1"/>
              <c:showPercent val="1"/>
            </c:dLbl>
            <c:showVal val="1"/>
            <c:showLeaderLines val="1"/>
          </c:dLbls>
          <c:cat>
            <c:strRef>
              <c:f>categories!$A$1:$A$17</c:f>
              <c:strCache>
                <c:ptCount val="17"/>
                <c:pt idx="0">
                  <c:v>advertising</c:v>
                </c:pt>
                <c:pt idx="1">
                  <c:v>consulting</c:v>
                </c:pt>
                <c:pt idx="2">
                  <c:v>ecommerce</c:v>
                </c:pt>
                <c:pt idx="3">
                  <c:v>education</c:v>
                </c:pt>
                <c:pt idx="4">
                  <c:v>enterprise</c:v>
                </c:pt>
                <c:pt idx="5">
                  <c:v>games_video</c:v>
                </c:pt>
                <c:pt idx="6">
                  <c:v>hardware</c:v>
                </c:pt>
                <c:pt idx="7">
                  <c:v>mobile</c:v>
                </c:pt>
                <c:pt idx="8">
                  <c:v>network_hosting</c:v>
                </c:pt>
                <c:pt idx="9">
                  <c:v>nil</c:v>
                </c:pt>
                <c:pt idx="10">
                  <c:v>other</c:v>
                </c:pt>
                <c:pt idx="11">
                  <c:v>public_relations</c:v>
                </c:pt>
                <c:pt idx="12">
                  <c:v>search</c:v>
                </c:pt>
                <c:pt idx="13">
                  <c:v>security</c:v>
                </c:pt>
                <c:pt idx="14">
                  <c:v>semiconductor</c:v>
                </c:pt>
                <c:pt idx="15">
                  <c:v>software</c:v>
                </c:pt>
                <c:pt idx="16">
                  <c:v>web</c:v>
                </c:pt>
              </c:strCache>
            </c:strRef>
          </c:cat>
          <c:val>
            <c:numRef>
              <c:f>categories!$B$1:$B$17</c:f>
              <c:numCache>
                <c:formatCode>General</c:formatCode>
                <c:ptCount val="17"/>
                <c:pt idx="0">
                  <c:v>109.0</c:v>
                </c:pt>
                <c:pt idx="1">
                  <c:v>4.0</c:v>
                </c:pt>
                <c:pt idx="2">
                  <c:v>113.0</c:v>
                </c:pt>
                <c:pt idx="3">
                  <c:v>5.0</c:v>
                </c:pt>
                <c:pt idx="4">
                  <c:v>69.0</c:v>
                </c:pt>
                <c:pt idx="5">
                  <c:v>220.0</c:v>
                </c:pt>
                <c:pt idx="6">
                  <c:v>15.0</c:v>
                </c:pt>
                <c:pt idx="7">
                  <c:v>181.0</c:v>
                </c:pt>
                <c:pt idx="8">
                  <c:v>95.0</c:v>
                </c:pt>
                <c:pt idx="9">
                  <c:v>50.0</c:v>
                </c:pt>
                <c:pt idx="10">
                  <c:v>43.0</c:v>
                </c:pt>
                <c:pt idx="11">
                  <c:v>51.0</c:v>
                </c:pt>
                <c:pt idx="12">
                  <c:v>84.0</c:v>
                </c:pt>
                <c:pt idx="13">
                  <c:v>9.0</c:v>
                </c:pt>
                <c:pt idx="14">
                  <c:v>2.0</c:v>
                </c:pt>
                <c:pt idx="15">
                  <c:v>182.0</c:v>
                </c:pt>
                <c:pt idx="16">
                  <c:v>692.0</c:v>
                </c:pt>
              </c:numCache>
            </c:numRef>
          </c:val>
        </c:ser>
        <c:ser>
          <c:idx val="1"/>
          <c:order val="1"/>
          <c:cat>
            <c:strRef>
              <c:f>categories!$A$1:$A$17</c:f>
              <c:strCache>
                <c:ptCount val="17"/>
                <c:pt idx="0">
                  <c:v>advertising</c:v>
                </c:pt>
                <c:pt idx="1">
                  <c:v>consulting</c:v>
                </c:pt>
                <c:pt idx="2">
                  <c:v>ecommerce</c:v>
                </c:pt>
                <c:pt idx="3">
                  <c:v>education</c:v>
                </c:pt>
                <c:pt idx="4">
                  <c:v>enterprise</c:v>
                </c:pt>
                <c:pt idx="5">
                  <c:v>games_video</c:v>
                </c:pt>
                <c:pt idx="6">
                  <c:v>hardware</c:v>
                </c:pt>
                <c:pt idx="7">
                  <c:v>mobile</c:v>
                </c:pt>
                <c:pt idx="8">
                  <c:v>network_hosting</c:v>
                </c:pt>
                <c:pt idx="9">
                  <c:v>nil</c:v>
                </c:pt>
                <c:pt idx="10">
                  <c:v>other</c:v>
                </c:pt>
                <c:pt idx="11">
                  <c:v>public_relations</c:v>
                </c:pt>
                <c:pt idx="12">
                  <c:v>search</c:v>
                </c:pt>
                <c:pt idx="13">
                  <c:v>security</c:v>
                </c:pt>
                <c:pt idx="14">
                  <c:v>semiconductor</c:v>
                </c:pt>
                <c:pt idx="15">
                  <c:v>software</c:v>
                </c:pt>
                <c:pt idx="16">
                  <c:v>web</c:v>
                </c:pt>
              </c:strCache>
            </c:strRef>
          </c:cat>
          <c:val>
            <c:numRef>
              <c:f>categories!$C$1:$C$17</c:f>
              <c:numCache>
                <c:formatCode>0.00%</c:formatCode>
                <c:ptCount val="17"/>
                <c:pt idx="0">
                  <c:v>0.0566528066528066</c:v>
                </c:pt>
                <c:pt idx="1">
                  <c:v>0.00207900207900208</c:v>
                </c:pt>
                <c:pt idx="2">
                  <c:v>0.0587318087318087</c:v>
                </c:pt>
                <c:pt idx="3">
                  <c:v>0.0025987525987526</c:v>
                </c:pt>
                <c:pt idx="4">
                  <c:v>0.0358627858627859</c:v>
                </c:pt>
                <c:pt idx="5">
                  <c:v>0.114345114345114</c:v>
                </c:pt>
                <c:pt idx="6">
                  <c:v>0.00779625779625779</c:v>
                </c:pt>
                <c:pt idx="7">
                  <c:v>0.0940748440748441</c:v>
                </c:pt>
                <c:pt idx="8">
                  <c:v>0.0493762993762994</c:v>
                </c:pt>
                <c:pt idx="9">
                  <c:v>0.025987525987526</c:v>
                </c:pt>
                <c:pt idx="10">
                  <c:v>0.0223492723492723</c:v>
                </c:pt>
                <c:pt idx="11">
                  <c:v>0.0265072765072765</c:v>
                </c:pt>
                <c:pt idx="12">
                  <c:v>0.0436590436590437</c:v>
                </c:pt>
                <c:pt idx="13">
                  <c:v>0.00467775467775468</c:v>
                </c:pt>
                <c:pt idx="14">
                  <c:v>0.00103950103950104</c:v>
                </c:pt>
                <c:pt idx="15">
                  <c:v>0.0945945945945946</c:v>
                </c:pt>
                <c:pt idx="16">
                  <c:v>0.35966735966736</c:v>
                </c:pt>
              </c:numCache>
            </c:numRef>
          </c:val>
        </c:ser>
        <c:firstSliceAng val="0"/>
      </c:pieChart>
    </c:plotArea>
    <c:plotVisOnly val="1"/>
  </c:chart>
  <c:txPr>
    <a:bodyPr/>
    <a:lstStyle/>
    <a:p>
      <a:pPr>
        <a:defRPr sz="1800" cap="small" normalizeH="0" baseline="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EF9A-5CF4-1E49-8F72-392E09822D9D}" type="datetimeFigureOut">
              <a:rPr lang="en-US" smtClean="0"/>
              <a:pPr/>
              <a:t>4/4/12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EDA6-C4FB-4240-A20A-692CDAC585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EF9A-5CF4-1E49-8F72-392E09822D9D}" type="datetimeFigureOut">
              <a:rPr lang="en-US" smtClean="0"/>
              <a:pPr/>
              <a:t>4/4/12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EDA6-C4FB-4240-A20A-692CDAC585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EF9A-5CF4-1E49-8F72-392E09822D9D}" type="datetimeFigureOut">
              <a:rPr lang="en-US" smtClean="0"/>
              <a:pPr/>
              <a:t>4/4/12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EDA6-C4FB-4240-A20A-692CDAC585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EF9A-5CF4-1E49-8F72-392E09822D9D}" type="datetimeFigureOut">
              <a:rPr lang="en-US" smtClean="0"/>
              <a:pPr/>
              <a:t>4/4/12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EDA6-C4FB-4240-A20A-692CDAC585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EF9A-5CF4-1E49-8F72-392E09822D9D}" type="datetimeFigureOut">
              <a:rPr lang="en-US" smtClean="0"/>
              <a:pPr/>
              <a:t>4/4/12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EDA6-C4FB-4240-A20A-692CDAC585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EF9A-5CF4-1E49-8F72-392E09822D9D}" type="datetimeFigureOut">
              <a:rPr lang="en-US" smtClean="0"/>
              <a:pPr/>
              <a:t>4/4/12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EDA6-C4FB-4240-A20A-692CDAC585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EF9A-5CF4-1E49-8F72-392E09822D9D}" type="datetimeFigureOut">
              <a:rPr lang="en-US" smtClean="0"/>
              <a:pPr/>
              <a:t>4/4/12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EDA6-C4FB-4240-A20A-692CDAC585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EF9A-5CF4-1E49-8F72-392E09822D9D}" type="datetimeFigureOut">
              <a:rPr lang="en-US" smtClean="0"/>
              <a:pPr/>
              <a:t>4/4/12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EDA6-C4FB-4240-A20A-692CDAC585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EF9A-5CF4-1E49-8F72-392E09822D9D}" type="datetimeFigureOut">
              <a:rPr lang="en-US" smtClean="0"/>
              <a:pPr/>
              <a:t>4/4/12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EDA6-C4FB-4240-A20A-692CDAC585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EF9A-5CF4-1E49-8F72-392E09822D9D}" type="datetimeFigureOut">
              <a:rPr lang="en-US" smtClean="0"/>
              <a:pPr/>
              <a:t>4/4/12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EDA6-C4FB-4240-A20A-692CDAC585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EF9A-5CF4-1E49-8F72-392E09822D9D}" type="datetimeFigureOut">
              <a:rPr lang="en-US" smtClean="0"/>
              <a:pPr/>
              <a:t>4/4/12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EDA6-C4FB-4240-A20A-692CDAC585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5EF9A-5CF4-1E49-8F72-392E09822D9D}" type="datetimeFigureOut">
              <a:rPr lang="en-US" smtClean="0"/>
              <a:pPr/>
              <a:t>4/4/12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0EDA6-C4FB-4240-A20A-692CDAC5850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github/spara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api.crunchbase.com/v/1/company/facebook.j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Deadpooled</a:t>
            </a:r>
            <a:r>
              <a:rPr lang="en-US" dirty="0" smtClean="0"/>
              <a:t> and Also-</a:t>
            </a:r>
            <a:r>
              <a:rPr lang="en-US" dirty="0" err="1" smtClean="0"/>
              <a:t>Rans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 err="1" smtClean="0"/>
              <a:t>Crunchbase</a:t>
            </a:r>
            <a:r>
              <a:rPr lang="en-US" dirty="0" smtClean="0"/>
              <a:t> tells us about location companies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Acquiring Companies</a:t>
            </a:r>
            <a:endParaRPr lang="en-US" dirty="0"/>
          </a:p>
        </p:txBody>
      </p:sp>
      <p:pic>
        <p:nvPicPr>
          <p:cNvPr id="5" name="Picture 4" descr="Screen Shot 2012-04-02 at 3.17.24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97600"/>
            <a:ext cx="9144000" cy="44965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on Acquisitions</a:t>
            </a:r>
            <a:endParaRPr lang="en-US" dirty="0"/>
          </a:p>
        </p:txBody>
      </p:sp>
      <p:pic>
        <p:nvPicPr>
          <p:cNvPr id="4" name="Picture 3" descr="Screen Shot 2012-04-02 at 3.29.40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674" y="1417638"/>
            <a:ext cx="8833909" cy="50359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Amount Raised for Web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113693"/>
          <a:ext cx="8229600" cy="339344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4114800"/>
                <a:gridCol w="4114800"/>
              </a:tblGrid>
              <a:tr h="3273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40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 baseline="0" dirty="0">
                          <a:solidFill>
                            <a:srgbClr val="000000"/>
                          </a:solidFill>
                          <a:latin typeface="Arial"/>
                        </a:rPr>
                        <a:t>Count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300</a:t>
                      </a:r>
                    </a:p>
                  </a:txBody>
                  <a:tcPr marL="12700" marR="12700" marT="12700" marB="0" anchor="b"/>
                </a:tc>
              </a:tr>
              <a:tr h="3340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 baseline="0" dirty="0">
                          <a:solidFill>
                            <a:srgbClr val="000000"/>
                          </a:solidFill>
                          <a:latin typeface="Arial"/>
                        </a:rPr>
                        <a:t>Mean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$31,183,226</a:t>
                      </a:r>
                    </a:p>
                  </a:txBody>
                  <a:tcPr marL="12700" marR="12700" marT="12700" marB="0" anchor="b"/>
                </a:tc>
              </a:tr>
              <a:tr h="3340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 baseline="0" dirty="0">
                          <a:solidFill>
                            <a:srgbClr val="000000"/>
                          </a:solidFill>
                          <a:latin typeface="Arial"/>
                        </a:rPr>
                        <a:t>Median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$5,900,000</a:t>
                      </a:r>
                      <a:endParaRPr lang="en-US" sz="2400" b="0" i="0" u="none" strike="noStrike" baseline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700" marR="12700" marT="12700" marB="0" anchor="b"/>
                </a:tc>
              </a:tr>
              <a:tr h="3340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Mode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$1,000,000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700" marR="12700" marT="12700" marB="0" anchor="b"/>
                </a:tc>
              </a:tr>
              <a:tr h="3340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Minimum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$15,000</a:t>
                      </a:r>
                    </a:p>
                  </a:txBody>
                  <a:tcPr marL="12700" marR="12700" marT="12700" marB="0" anchor="b"/>
                </a:tc>
              </a:tr>
              <a:tr h="3340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Maximum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$1,160,166,511</a:t>
                      </a:r>
                    </a:p>
                  </a:txBody>
                  <a:tcPr marL="12700" marR="12700" marT="12700" marB="0" anchor="b"/>
                </a:tc>
              </a:tr>
              <a:tr h="3340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Range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$1,160,151,511</a:t>
                      </a:r>
                    </a:p>
                  </a:txBody>
                  <a:tcPr marL="12700" marR="12700" marT="12700" marB="0" anchor="b"/>
                </a:tc>
              </a:tr>
              <a:tr h="3340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Sum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 dirty="0">
                          <a:solidFill>
                            <a:srgbClr val="000000"/>
                          </a:solidFill>
                          <a:latin typeface="Arial"/>
                        </a:rPr>
                        <a:t>$</a:t>
                      </a:r>
                      <a:r>
                        <a:rPr lang="en-US" sz="24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9,354,967,849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11134" y="5777604"/>
            <a:ext cx="5810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* Skewed by </a:t>
            </a:r>
            <a:r>
              <a:rPr lang="en-US" sz="2400" dirty="0" err="1" smtClean="0"/>
              <a:t>FaceBook</a:t>
            </a:r>
            <a:r>
              <a:rPr lang="en-US" sz="2400" dirty="0" smtClean="0"/>
              <a:t>, Twitter, </a:t>
            </a:r>
            <a:r>
              <a:rPr lang="en-US" sz="2400" dirty="0" err="1" smtClean="0"/>
              <a:t>Groupon</a:t>
            </a:r>
            <a:r>
              <a:rPr lang="en-US" sz="2400" dirty="0" smtClean="0"/>
              <a:t>, </a:t>
            </a:r>
            <a:r>
              <a:rPr lang="en-US" sz="2400" dirty="0" err="1" smtClean="0"/>
              <a:t>Aol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Amount raised for Games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39852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 baseline="0" dirty="0">
                          <a:solidFill>
                            <a:srgbClr val="000000"/>
                          </a:solidFill>
                          <a:latin typeface="Arial"/>
                        </a:rPr>
                        <a:t>Count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99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Mean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$21,756,267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Median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$11,015,719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Mode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$5,000,000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Minimum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$15,000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Maximum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$183,240,000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Range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$183,225,000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Sum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 dirty="0">
                          <a:solidFill>
                            <a:srgbClr val="000000"/>
                          </a:solidFill>
                          <a:latin typeface="Arial"/>
                        </a:rPr>
                        <a:t>$2,153,870,470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Amount raised for mobile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39852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 baseline="0" dirty="0">
                          <a:solidFill>
                            <a:srgbClr val="000000"/>
                          </a:solidFill>
                          <a:latin typeface="Arial"/>
                        </a:rPr>
                        <a:t>Count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 dirty="0">
                          <a:solidFill>
                            <a:srgbClr val="000000"/>
                          </a:solidFill>
                          <a:latin typeface="Arial"/>
                        </a:rPr>
                        <a:t>92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 baseline="0" dirty="0">
                          <a:solidFill>
                            <a:srgbClr val="000000"/>
                          </a:solidFill>
                          <a:latin typeface="Arial"/>
                        </a:rPr>
                        <a:t>Mean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$22,577,161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 baseline="0" dirty="0">
                          <a:solidFill>
                            <a:srgbClr val="000000"/>
                          </a:solidFill>
                          <a:latin typeface="Arial"/>
                        </a:rPr>
                        <a:t>Median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$11,075,000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Mode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$4,000,000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Minimum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$11,000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Maximum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$168,000,000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Range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$167,989,000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 baseline="0">
                          <a:solidFill>
                            <a:srgbClr val="000000"/>
                          </a:solidFill>
                          <a:latin typeface="Arial"/>
                        </a:rPr>
                        <a:t>Sum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 dirty="0">
                          <a:solidFill>
                            <a:srgbClr val="000000"/>
                          </a:solidFill>
                          <a:latin typeface="Arial"/>
                        </a:rPr>
                        <a:t>$2,077,098,772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Parting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Crunchbase</a:t>
            </a:r>
            <a:r>
              <a:rPr lang="en-US" dirty="0" smtClean="0"/>
              <a:t> is a good starting point for data collection</a:t>
            </a:r>
          </a:p>
          <a:p>
            <a:r>
              <a:rPr lang="en-US" dirty="0" smtClean="0"/>
              <a:t>Check SEC S-1 filings for IPOs </a:t>
            </a:r>
          </a:p>
          <a:p>
            <a:r>
              <a:rPr lang="en-US" dirty="0" smtClean="0"/>
              <a:t>Scrape online for acquisitions (for amounts disclosed)</a:t>
            </a:r>
          </a:p>
          <a:p>
            <a:r>
              <a:rPr lang="en-US" dirty="0" smtClean="0"/>
              <a:t>Verify which companies are still alive</a:t>
            </a:r>
          </a:p>
          <a:p>
            <a:r>
              <a:rPr lang="en-US" dirty="0" smtClean="0"/>
              <a:t>Apologies for the teaser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Sophia Parafina</a:t>
            </a:r>
          </a:p>
          <a:p>
            <a:pPr>
              <a:buNone/>
            </a:pPr>
            <a:r>
              <a:rPr lang="en-US" dirty="0" smtClean="0"/>
              <a:t>@</a:t>
            </a:r>
            <a:r>
              <a:rPr lang="en-US" dirty="0" err="1" smtClean="0"/>
              <a:t>spara</a:t>
            </a:r>
            <a:endParaRPr lang="en-US" dirty="0" smtClean="0"/>
          </a:p>
          <a:p>
            <a:pPr>
              <a:buNone/>
            </a:pPr>
            <a:r>
              <a:rPr lang="en-US" dirty="0" smtClean="0">
                <a:hlinkClick r:id="rId2"/>
              </a:rPr>
              <a:t>http://github.com/spara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Crunchbase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CrunchBase</a:t>
            </a:r>
            <a:r>
              <a:rPr lang="en-US" dirty="0" smtClean="0"/>
              <a:t> is the free database of technology companies, people, and investors that anyone can edit.</a:t>
            </a:r>
          </a:p>
          <a:p>
            <a:r>
              <a:rPr lang="en-US" dirty="0" smtClean="0"/>
              <a:t>Open API: </a:t>
            </a:r>
            <a:r>
              <a:rPr lang="en-US" dirty="0" smtClean="0">
                <a:hlinkClick r:id="rId2"/>
              </a:rPr>
              <a:t>http://api.crunchbase.com/v/1/company/facebook.js</a:t>
            </a:r>
            <a:endParaRPr lang="en-US" dirty="0" smtClean="0"/>
          </a:p>
          <a:p>
            <a:r>
              <a:rPr lang="en-US" dirty="0" err="1" smtClean="0"/>
              <a:t>Yay</a:t>
            </a:r>
            <a:r>
              <a:rPr lang="en-US" dirty="0" smtClean="0"/>
              <a:t>, JSON!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DFS (depth first search) of competitors belonging to selected companies (Foursquare, </a:t>
            </a:r>
            <a:r>
              <a:rPr lang="en-US" dirty="0" err="1"/>
              <a:t>G</a:t>
            </a:r>
            <a:r>
              <a:rPr lang="en-US" dirty="0" err="1" smtClean="0"/>
              <a:t>owalla</a:t>
            </a:r>
            <a:r>
              <a:rPr lang="en-US" dirty="0" smtClean="0"/>
              <a:t>, </a:t>
            </a:r>
            <a:r>
              <a:rPr lang="en-US" dirty="0" err="1"/>
              <a:t>L</a:t>
            </a:r>
            <a:r>
              <a:rPr lang="en-US" dirty="0" err="1" smtClean="0"/>
              <a:t>oopt</a:t>
            </a:r>
            <a:r>
              <a:rPr lang="en-US" dirty="0" smtClean="0"/>
              <a:t>, </a:t>
            </a:r>
            <a:r>
              <a:rPr lang="en-US" dirty="0" err="1" smtClean="0"/>
              <a:t>Brightkite</a:t>
            </a:r>
            <a:r>
              <a:rPr lang="en-US" dirty="0" smtClean="0"/>
              <a:t>, </a:t>
            </a:r>
            <a:r>
              <a:rPr lang="en-US" dirty="0" err="1" smtClean="0"/>
              <a:t>SimpleGeo</a:t>
            </a:r>
            <a:r>
              <a:rPr lang="en-US" dirty="0" smtClean="0"/>
              <a:t>, etc)</a:t>
            </a:r>
          </a:p>
          <a:p>
            <a:r>
              <a:rPr lang="en-US" dirty="0" smtClean="0"/>
              <a:t>Generate list of competitors, repeat DFS search on list</a:t>
            </a:r>
          </a:p>
          <a:p>
            <a:r>
              <a:rPr lang="en-US" dirty="0" smtClean="0"/>
              <a:t>Yielded 1945 unique companies</a:t>
            </a:r>
          </a:p>
          <a:p>
            <a:r>
              <a:rPr lang="en-US" dirty="0" smtClean="0"/>
              <a:t>Resulted in 1505 companies with data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-201350" y="0"/>
          <a:ext cx="9943592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Initial attempt to segment on tags using hierarchical clustering. Tags were too unique, too sparse</a:t>
            </a:r>
          </a:p>
          <a:p>
            <a:r>
              <a:rPr lang="en-US" dirty="0" smtClean="0"/>
              <a:t>Performed clustering using category tag</a:t>
            </a:r>
          </a:p>
          <a:p>
            <a:r>
              <a:rPr lang="en-US" dirty="0" smtClean="0"/>
              <a:t>Reduced to 6 categories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2-03-30 at 8.34.07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326" y="188174"/>
            <a:ext cx="6139106" cy="632079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243" y="650568"/>
            <a:ext cx="3428758" cy="5707945"/>
          </a:xfrm>
        </p:spPr>
        <p:txBody>
          <a:bodyPr/>
          <a:lstStyle/>
          <a:p>
            <a:pPr>
              <a:buClr>
                <a:schemeClr val="tx1"/>
              </a:buClr>
            </a:pPr>
            <a:r>
              <a:rPr lang="en-US" dirty="0" smtClean="0"/>
              <a:t>Higher in the plot occurs more frequently</a:t>
            </a:r>
          </a:p>
          <a:p>
            <a:pPr>
              <a:buClr>
                <a:schemeClr val="tx1"/>
              </a:buClr>
            </a:pPr>
            <a:r>
              <a:rPr lang="en-US" dirty="0" smtClean="0"/>
              <a:t>Terms close to each other are more related</a:t>
            </a:r>
          </a:p>
          <a:p>
            <a:pPr>
              <a:buClr>
                <a:schemeClr val="tx1"/>
              </a:buClr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075939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baseline="0" dirty="0">
                          <a:latin typeface="Verdana"/>
                        </a:rPr>
                        <a:t>Category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baseline="0" dirty="0">
                          <a:latin typeface="Verdana"/>
                        </a:rPr>
                        <a:t>Total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baseline="0" dirty="0" smtClean="0">
                          <a:latin typeface="Verdana"/>
                        </a:rPr>
                        <a:t>Acquired</a:t>
                      </a:r>
                      <a:endParaRPr lang="en-US" sz="2800" b="0" i="0" u="none" strike="noStrike" baseline="0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baseline="0">
                          <a:latin typeface="Verdana"/>
                        </a:rPr>
                        <a:t>IPO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 dirty="0">
                          <a:latin typeface="Verdana"/>
                        </a:rPr>
                        <a:t>advertising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baseline="0" dirty="0">
                          <a:latin typeface="Verdana"/>
                        </a:rPr>
                        <a:t>110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baseline="0">
                          <a:latin typeface="Verdana"/>
                        </a:rPr>
                        <a:t>29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baseline="0">
                          <a:latin typeface="Verdana"/>
                        </a:rPr>
                        <a:t>5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 dirty="0">
                          <a:latin typeface="Verdana"/>
                        </a:rPr>
                        <a:t>ecommerce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baseline="0">
                          <a:latin typeface="Verdana"/>
                        </a:rPr>
                        <a:t>114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baseline="0">
                          <a:latin typeface="Verdana"/>
                        </a:rPr>
                        <a:t>18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baseline="0">
                          <a:latin typeface="Verdana"/>
                        </a:rPr>
                        <a:t>8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 dirty="0" err="1">
                          <a:latin typeface="Verdana"/>
                        </a:rPr>
                        <a:t>games_video</a:t>
                      </a:r>
                      <a:endParaRPr lang="en-US" sz="2400" b="0" i="0" u="none" strike="noStrike" baseline="0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baseline="0">
                          <a:latin typeface="Verdana"/>
                        </a:rPr>
                        <a:t>221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baseline="0">
                          <a:latin typeface="Verdana"/>
                        </a:rPr>
                        <a:t>46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baseline="0">
                          <a:latin typeface="Verdana"/>
                        </a:rPr>
                        <a:t>8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 dirty="0">
                          <a:latin typeface="Verdana"/>
                        </a:rPr>
                        <a:t>mobile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baseline="0">
                          <a:latin typeface="Verdana"/>
                        </a:rPr>
                        <a:t>182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baseline="0">
                          <a:latin typeface="Verdana"/>
                        </a:rPr>
                        <a:t>34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baseline="0">
                          <a:latin typeface="Verdana"/>
                        </a:rPr>
                        <a:t>6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 dirty="0">
                          <a:latin typeface="Verdana"/>
                        </a:rPr>
                        <a:t>software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baseline="0">
                          <a:latin typeface="Verdana"/>
                        </a:rPr>
                        <a:t>185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baseline="0">
                          <a:latin typeface="Verdana"/>
                        </a:rPr>
                        <a:t>36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baseline="0">
                          <a:latin typeface="Verdana"/>
                        </a:rPr>
                        <a:t>10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 dirty="0">
                          <a:latin typeface="Verdana"/>
                        </a:rPr>
                        <a:t>web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baseline="0">
                          <a:latin typeface="Verdana"/>
                        </a:rPr>
                        <a:t>693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baseline="0">
                          <a:latin typeface="Verdana"/>
                        </a:rPr>
                        <a:t>136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baseline="0" dirty="0">
                          <a:latin typeface="Verdana"/>
                        </a:rPr>
                        <a:t>13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332007" y="387230"/>
            <a:ext cx="59785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Raw counts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Percentages</a:t>
            </a:r>
            <a:endParaRPr lang="en-US" dirty="0"/>
          </a:p>
        </p:txBody>
      </p:sp>
      <p:graphicFrame>
        <p:nvGraphicFramePr>
          <p:cNvPr id="4" name="Content Placeholder 5"/>
          <p:cNvGraphicFramePr>
            <a:graphicFrameLocks noGrp="1"/>
          </p:cNvGraphicFramePr>
          <p:nvPr>
            <p:ph idx="1"/>
          </p:nvPr>
        </p:nvGraphicFramePr>
        <p:xfrm>
          <a:off x="1060911" y="1952177"/>
          <a:ext cx="6931134" cy="3081926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310378"/>
                <a:gridCol w="2310378"/>
                <a:gridCol w="2310378"/>
              </a:tblGrid>
              <a:tr h="4996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baseline="0" dirty="0">
                          <a:latin typeface="Verdana"/>
                        </a:rPr>
                        <a:t>Category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baseline="0" dirty="0" smtClean="0">
                          <a:latin typeface="Verdana"/>
                        </a:rPr>
                        <a:t>Acquired</a:t>
                      </a:r>
                      <a:endParaRPr lang="en-US" sz="2800" b="0" i="0" u="none" strike="noStrike" baseline="0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baseline="0" dirty="0">
                          <a:latin typeface="Verdana"/>
                        </a:rPr>
                        <a:t>IPO</a:t>
                      </a:r>
                    </a:p>
                  </a:txBody>
                  <a:tcPr marL="12700" marR="12700" marT="12700" marB="0" anchor="b"/>
                </a:tc>
              </a:tr>
              <a:tr h="4303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 dirty="0">
                          <a:latin typeface="Verdana"/>
                        </a:rPr>
                        <a:t>advertising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Verdana"/>
                        </a:rPr>
                        <a:t>26%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latin typeface="Verdana"/>
                        </a:rPr>
                        <a:t>5%</a:t>
                      </a:r>
                    </a:p>
                  </a:txBody>
                  <a:tcPr marL="12700" marR="12700" marT="12700" marB="0" anchor="b"/>
                </a:tc>
              </a:tr>
              <a:tr h="4303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 dirty="0">
                          <a:latin typeface="Verdana"/>
                        </a:rPr>
                        <a:t>ecommerce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Verdana"/>
                        </a:rPr>
                        <a:t>16%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latin typeface="Verdana"/>
                        </a:rPr>
                        <a:t>7%</a:t>
                      </a:r>
                    </a:p>
                  </a:txBody>
                  <a:tcPr marL="12700" marR="12700" marT="12700" marB="0" anchor="b"/>
                </a:tc>
              </a:tr>
              <a:tr h="4303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 dirty="0" err="1">
                          <a:latin typeface="Verdana"/>
                        </a:rPr>
                        <a:t>games_video</a:t>
                      </a:r>
                      <a:endParaRPr lang="en-US" sz="2400" b="0" i="0" u="none" strike="noStrike" baseline="0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latin typeface="Verdana"/>
                        </a:rPr>
                        <a:t>21%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Verdana"/>
                        </a:rPr>
                        <a:t>4%</a:t>
                      </a:r>
                    </a:p>
                  </a:txBody>
                  <a:tcPr marL="12700" marR="12700" marT="12700" marB="0" anchor="b"/>
                </a:tc>
              </a:tr>
              <a:tr h="4303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 dirty="0">
                          <a:latin typeface="Verdana"/>
                        </a:rPr>
                        <a:t>mobile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latin typeface="Verdana"/>
                        </a:rPr>
                        <a:t>19%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Verdana"/>
                        </a:rPr>
                        <a:t>3%</a:t>
                      </a:r>
                    </a:p>
                  </a:txBody>
                  <a:tcPr marL="12700" marR="12700" marT="12700" marB="0" anchor="b"/>
                </a:tc>
              </a:tr>
              <a:tr h="4303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 dirty="0">
                          <a:latin typeface="Verdana"/>
                        </a:rPr>
                        <a:t>software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latin typeface="Verdana"/>
                        </a:rPr>
                        <a:t>19%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Verdana"/>
                        </a:rPr>
                        <a:t>5%</a:t>
                      </a:r>
                    </a:p>
                  </a:txBody>
                  <a:tcPr marL="12700" marR="12700" marT="12700" marB="0" anchor="b"/>
                </a:tc>
              </a:tr>
              <a:tr h="4303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 dirty="0">
                          <a:latin typeface="Verdana"/>
                        </a:rPr>
                        <a:t>web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latin typeface="Verdana"/>
                        </a:rPr>
                        <a:t>20%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Verdana"/>
                        </a:rPr>
                        <a:t>2%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Adjusted IPO </a:t>
            </a:r>
            <a:endParaRPr lang="en-US" dirty="0"/>
          </a:p>
        </p:txBody>
      </p:sp>
      <p:graphicFrame>
        <p:nvGraphicFramePr>
          <p:cNvPr id="4" name="Content Placeholder 5"/>
          <p:cNvGraphicFramePr>
            <a:graphicFrameLocks noGrp="1"/>
          </p:cNvGraphicFramePr>
          <p:nvPr>
            <p:ph idx="1"/>
          </p:nvPr>
        </p:nvGraphicFramePr>
        <p:xfrm>
          <a:off x="1060911" y="1952177"/>
          <a:ext cx="6931134" cy="3081926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310378"/>
                <a:gridCol w="2310378"/>
                <a:gridCol w="2310378"/>
              </a:tblGrid>
              <a:tr h="4996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baseline="0" dirty="0">
                          <a:latin typeface="Verdana"/>
                        </a:rPr>
                        <a:t>Category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baseline="0" dirty="0" smtClean="0">
                          <a:latin typeface="Verdana"/>
                        </a:rPr>
                        <a:t>Raw</a:t>
                      </a:r>
                      <a:endParaRPr lang="en-US" sz="2800" b="0" i="0" u="none" strike="noStrike" baseline="0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baseline="0" dirty="0" smtClean="0">
                          <a:latin typeface="Verdana"/>
                        </a:rPr>
                        <a:t>Percentage</a:t>
                      </a:r>
                      <a:endParaRPr lang="en-US" sz="2800" b="0" i="0" u="none" strike="noStrike" baseline="0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  <a:tr h="4303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 dirty="0">
                          <a:latin typeface="Verdana"/>
                        </a:rPr>
                        <a:t>advertising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>
                          <a:latin typeface="Verdana"/>
                        </a:rPr>
                        <a:t>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>
                          <a:latin typeface="Verdana"/>
                        </a:rPr>
                        <a:t>5%</a:t>
                      </a:r>
                    </a:p>
                  </a:txBody>
                  <a:tcPr marL="12700" marR="12700" marT="12700" marB="0" anchor="b"/>
                </a:tc>
              </a:tr>
              <a:tr h="4303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 dirty="0">
                          <a:latin typeface="Verdana"/>
                        </a:rPr>
                        <a:t>ecommerce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>
                          <a:latin typeface="Verdana"/>
                        </a:rPr>
                        <a:t>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>
                          <a:latin typeface="Verdana"/>
                        </a:rPr>
                        <a:t>4%</a:t>
                      </a:r>
                    </a:p>
                  </a:txBody>
                  <a:tcPr marL="12700" marR="12700" marT="12700" marB="0" anchor="b"/>
                </a:tc>
              </a:tr>
              <a:tr h="4303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 dirty="0" err="1">
                          <a:latin typeface="Verdana"/>
                        </a:rPr>
                        <a:t>games_video</a:t>
                      </a:r>
                      <a:endParaRPr lang="en-US" sz="2400" b="0" i="0" u="none" strike="noStrike" baseline="0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>
                          <a:latin typeface="Verdana"/>
                        </a:rPr>
                        <a:t>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>
                          <a:latin typeface="Verdana"/>
                        </a:rPr>
                        <a:t>4%</a:t>
                      </a:r>
                    </a:p>
                  </a:txBody>
                  <a:tcPr marL="12700" marR="12700" marT="12700" marB="0" anchor="b"/>
                </a:tc>
              </a:tr>
              <a:tr h="4303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 dirty="0">
                          <a:latin typeface="Verdana"/>
                        </a:rPr>
                        <a:t>mobile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>
                          <a:latin typeface="Verdana"/>
                        </a:rPr>
                        <a:t>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>
                          <a:latin typeface="Verdana"/>
                        </a:rPr>
                        <a:t>0%</a:t>
                      </a:r>
                    </a:p>
                  </a:txBody>
                  <a:tcPr marL="12700" marR="12700" marT="12700" marB="0" anchor="b"/>
                </a:tc>
              </a:tr>
              <a:tr h="4303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 dirty="0">
                          <a:latin typeface="Verdana"/>
                        </a:rPr>
                        <a:t>software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>
                          <a:latin typeface="Verdana"/>
                        </a:rPr>
                        <a:t>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>
                          <a:latin typeface="Verdana"/>
                        </a:rPr>
                        <a:t>4%</a:t>
                      </a:r>
                    </a:p>
                  </a:txBody>
                  <a:tcPr marL="12700" marR="12700" marT="12700" marB="0" anchor="b"/>
                </a:tc>
              </a:tr>
              <a:tr h="4303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 dirty="0">
                          <a:latin typeface="Verdana"/>
                        </a:rPr>
                        <a:t>web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 dirty="0">
                          <a:latin typeface="Verdana"/>
                        </a:rPr>
                        <a:t>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 dirty="0">
                          <a:latin typeface="Verdana"/>
                        </a:rPr>
                        <a:t>1%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60911" y="5405854"/>
            <a:ext cx="69311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* Removed companies not location focused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451</Words>
  <Application>Microsoft Macintosh PowerPoint</Application>
  <PresentationFormat>On-screen Show (4:3)</PresentationFormat>
  <Paragraphs>171</Paragraphs>
  <Slides>16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Deadpooled and Also-Rans</vt:lpstr>
      <vt:lpstr>Crunchbase</vt:lpstr>
      <vt:lpstr>Methodology</vt:lpstr>
      <vt:lpstr>Slide 4</vt:lpstr>
      <vt:lpstr>Methodology</vt:lpstr>
      <vt:lpstr>Slide 6</vt:lpstr>
      <vt:lpstr>Slide 7</vt:lpstr>
      <vt:lpstr>Percentages</vt:lpstr>
      <vt:lpstr>Adjusted IPO </vt:lpstr>
      <vt:lpstr>Acquiring Companies</vt:lpstr>
      <vt:lpstr>Media on Acquisitions</vt:lpstr>
      <vt:lpstr>Amount Raised for Web</vt:lpstr>
      <vt:lpstr>Amount raised for Games</vt:lpstr>
      <vt:lpstr>Amount raised for mobile</vt:lpstr>
      <vt:lpstr>Parting thoughts</vt:lpstr>
      <vt:lpstr>Slide 16</vt:lpstr>
    </vt:vector>
  </TitlesOfParts>
  <Manager/>
  <Company>OpenGeo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Deadpooled and Also-Rans</dc:title>
  <dc:subject/>
  <dc:creator>Sophia Parafina</dc:creator>
  <cp:keywords/>
  <dc:description/>
  <cp:lastModifiedBy>Sophia DeMartini</cp:lastModifiedBy>
  <cp:revision>15</cp:revision>
  <dcterms:created xsi:type="dcterms:W3CDTF">2012-04-04T18:57:24Z</dcterms:created>
  <dcterms:modified xsi:type="dcterms:W3CDTF">2012-04-04T18:57:42Z</dcterms:modified>
  <cp:category/>
</cp:coreProperties>
</file>